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Proxima Nova Extrabold"/>
      <p:bold r:id="rId45"/>
    </p:embeddedFont>
    <p:embeddedFont>
      <p:font typeface="Proxima Nova Semibold"/>
      <p:regular r:id="rId46"/>
      <p:bold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9FCB70-04CD-42DC-BF18-ACFA4B982BAC}">
  <a:tblStyle styleId="{789FCB70-04CD-42DC-BF18-ACFA4B982B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ProximaNovaSemibold-regular.fntdata"/><Relationship Id="rId45" Type="http://schemas.openxmlformats.org/officeDocument/2006/relationships/font" Target="fonts/ProximaNova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Semibold-boldItalic.fntdata"/><Relationship Id="rId47" Type="http://schemas.openxmlformats.org/officeDocument/2006/relationships/font" Target="fonts/ProximaNovaSemibold-bold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ProximaNova-regular.fntdata"/><Relationship Id="rId36" Type="http://schemas.openxmlformats.org/officeDocument/2006/relationships/slide" Target="slides/slide30.xml"/><Relationship Id="rId39" Type="http://schemas.openxmlformats.org/officeDocument/2006/relationships/font" Target="fonts/ProximaNova-italic.fntdata"/><Relationship Id="rId38" Type="http://schemas.openxmlformats.org/officeDocument/2006/relationships/font" Target="fonts/ProximaNova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58cd610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58cd610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58cd6106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58cd6106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b2b41c6c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b2b41c6c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b2b41c6c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b2b41c6c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b2b41c6c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b2b41c6c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b2b41c6c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b2b41c6c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58cd6106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58cd6106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b2b41c6c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b2b41c6c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58cd6106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58cd6106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58cd6106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58cd6106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2b41c6c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2b41c6c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b="1"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79a88a4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79a88a4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58cd6106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58cd6106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b2b41c6c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b2b41c6c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2b41c6c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2b41c6c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b2b41c6c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b2b41c6c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2b41c6c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2b41c6c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b2b41c6c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b2b41c6c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b2b41c6c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b2b41c6c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b2b41c6c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b2b41c6c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b2b41c6cd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b2b41c6cd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12b4532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12b4532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b2b41c6c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b2b41c6c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b2b41c6c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b2b41c6c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58cd610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58cd610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58cd6106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58cd6106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58cd6106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58cd6106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b="1"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58cd6106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58cd6106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b2b41c6c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b2b41c6c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Review the hierarchical nature of an HTML Document, including parents, descendants, and siblings.</a:t>
            </a:r>
            <a:endParaRPr b="1"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58cd6106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58cd6106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s://someurl.co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w3schools.com/html/html_form_elements.asp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w3schools.com/css/css_font.asp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htmlcheatsheet.com/" TargetMode="External"/><Relationship Id="rId4" Type="http://schemas.openxmlformats.org/officeDocument/2006/relationships/hyperlink" Target="https://htmlcheatsheet.com/css/" TargetMode="External"/><Relationship Id="rId5" Type="http://schemas.openxmlformats.org/officeDocument/2006/relationships/hyperlink" Target="https://www.w3schools.com/" TargetMode="External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50875" y="293075"/>
            <a:ext cx="79788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Intro To HTML and CSS</a:t>
            </a:r>
            <a:endParaRPr sz="32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50875" y="898200"/>
            <a:ext cx="351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M3-01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-49300" y="2088400"/>
            <a:ext cx="4121700" cy="27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2286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" sz="1400">
                <a:solidFill>
                  <a:srgbClr val="FFFFFF"/>
                </a:solidFill>
              </a:rPr>
              <a:t>Participate! The more engagement the better! You are NEVER interrupting me!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Tag Hierarchies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HTML tags can have other HTML tags or content between their opening and closing tags.  When a tag is placed in another tag it is said to be a child of the tag it is within.  This creates a parent/child hierarchy.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600" y="2571750"/>
            <a:ext cx="44196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COMMON TAGS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1165300" y="1185425"/>
            <a:ext cx="699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&gt;This is a paragraph&lt;/p&gt;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div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&gt;This is a div.&lt;/div&gt;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span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&gt;This is a span&lt;/span&gt;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r>
              <a:rPr b="1" lang="en" sz="1800">
                <a:solidFill>
                  <a:srgbClr val="172B4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href=”https://www.TechElevator.com”&gt;Tech Elevator&lt;/a&gt;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type=”email” id=”userEmail”&gt; </a:t>
            </a: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&lt;!-- Note, no closing tag --&gt;</a:t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label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for=”userEmail”&gt;Enter your Name&lt;/label&gt;</a:t>
            </a:r>
            <a:b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img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src=”https://techelevator.com/images/logo.jpg”&gt;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form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action=”</a:t>
            </a: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https://someurl.com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” method=”post”&gt;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&lt;!-- usually some other stuff like input, button, etc. </a:t>
            </a: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--&gt;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      &lt;/form&gt;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SEMANTIC HTML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4">
            <a:alphaModFix/>
          </a:blip>
          <a:srcRect b="12137" l="19217" r="20707" t="3102"/>
          <a:stretch/>
        </p:blipFill>
        <p:spPr>
          <a:xfrm>
            <a:off x="2400900" y="1076475"/>
            <a:ext cx="4342200" cy="35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301375" y="151800"/>
            <a:ext cx="857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WHY DOES THIS MATTER?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1165300" y="1185425"/>
            <a:ext cx="699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The Experience of Disabled Users / Screen Readers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Section 508 Compliance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Section 508 of the Rehabilitation Act of 1973(1998)(2018)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Search Engine Optimization and Performance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More readable HTML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SEMANTIC HTML TAGS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1165300" y="1185425"/>
            <a:ext cx="316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header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footer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main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aside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article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section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em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strong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862600" y="1138250"/>
            <a:ext cx="316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form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img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table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nav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Identify The Semantic HTML Components?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500" y="1170125"/>
            <a:ext cx="588374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NON-SEMANTIC TAGS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1165300" y="1185425"/>
            <a:ext cx="655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div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span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Forms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152475"/>
            <a:ext cx="85206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Forms are a way for the client to submit data to the server.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form tag has 2 required elements: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FF"/>
                </a:solidFill>
              </a:rPr>
              <a:t>action</a:t>
            </a:r>
            <a:r>
              <a:rPr lang="en"/>
              <a:t>=”url”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9900FF"/>
                </a:solidFill>
              </a:rPr>
              <a:t>method</a:t>
            </a:r>
            <a:r>
              <a:rPr lang="en"/>
              <a:t>=”http_method”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&lt;form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action=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”/api/reservations” </a:t>
            </a:r>
            <a:r>
              <a:rPr b="1" lang="en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method=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”POST”&gt;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If the action points to an endpoint URL on the same server where the HTML originated then it can be relative, otherwise it will be absolute.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&lt;form action=”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/api/reservations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” method=”POST”&gt;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rgbClr val="000000"/>
                </a:solidFill>
              </a:rPr>
              <a:t>← relative</a:t>
            </a:r>
            <a:b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&lt;form action=”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http://localhost:8080/api/reservations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” method=”POST”&gt;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00"/>
                </a:solidFill>
              </a:rPr>
              <a:t>← absolute</a:t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16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Form Elements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56525" y="793875"/>
            <a:ext cx="8520600" cy="27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elements are HTML tags that allow users to input data to be sent in the request to the server.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https://www.w3schools.com/html/html_form_elements.asp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Form tag elements: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0000FF"/>
                </a:solidFill>
              </a:rPr>
              <a:t>type </a:t>
            </a:r>
            <a:r>
              <a:rPr lang="en"/>
              <a:t>- sets the type of user interaction (radio button, text field, checkbox,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980000"/>
                </a:solidFill>
              </a:rPr>
              <a:t>id</a:t>
            </a:r>
            <a:r>
              <a:rPr lang="en"/>
              <a:t> - name unique to the page that is used to internally identify the input field by CSS and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9900FF"/>
                </a:solidFill>
              </a:rPr>
              <a:t>name </a:t>
            </a:r>
            <a:r>
              <a:rPr lang="en"/>
              <a:t>- key name to use in the query string, request body for the data</a:t>
            </a:r>
            <a:endParaRPr/>
          </a:p>
        </p:txBody>
      </p:sp>
      <p:sp>
        <p:nvSpPr>
          <p:cNvPr id="186" name="Google Shape;186;p30"/>
          <p:cNvSpPr txBox="1"/>
          <p:nvPr/>
        </p:nvSpPr>
        <p:spPr>
          <a:xfrm>
            <a:off x="924425" y="3494150"/>
            <a:ext cx="738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b="1" lang="en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id=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"reservationName" </a:t>
            </a:r>
            <a:r>
              <a:rPr b="1" lang="en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name=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"reservationName"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"text" /&gt;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759125" y="4146275"/>
            <a:ext cx="7309200" cy="918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Common Interview Question: </a:t>
            </a:r>
            <a:r>
              <a:rPr lang="en" sz="1200"/>
              <a:t> What is the difference between id and name on a HTML form element?   </a:t>
            </a:r>
            <a:br>
              <a:rPr lang="en" sz="1200"/>
            </a:br>
            <a:br>
              <a:rPr lang="en" sz="1200"/>
            </a:br>
            <a:r>
              <a:rPr lang="en" sz="1200"/>
              <a:t>	</a:t>
            </a:r>
            <a:r>
              <a:rPr b="1" lang="en" sz="1200"/>
              <a:t>Id </a:t>
            </a:r>
            <a:r>
              <a:rPr lang="en" sz="1200"/>
              <a:t>is used internally by the page (JavaScript, CSS) </a:t>
            </a:r>
            <a:br>
              <a:rPr lang="en" sz="1200"/>
            </a:br>
            <a:r>
              <a:rPr lang="en" sz="1200"/>
              <a:t>	</a:t>
            </a:r>
            <a:r>
              <a:rPr b="1" lang="en" sz="1200"/>
              <a:t>Name </a:t>
            </a:r>
            <a:r>
              <a:rPr lang="en" sz="1200"/>
              <a:t>sets the key to use for the data when submitted to the server. 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/>
        </p:nvSpPr>
        <p:spPr>
          <a:xfrm>
            <a:off x="668575" y="565500"/>
            <a:ext cx="23769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roxima Nova"/>
                <a:ea typeface="Proxima Nova"/>
                <a:cs typeface="Proxima Nova"/>
                <a:sym typeface="Proxima Nova"/>
              </a:rPr>
              <a:t>CSS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2859225" y="2263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528" y="705224"/>
            <a:ext cx="4868949" cy="36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00" y="2022289"/>
            <a:ext cx="3120325" cy="2340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558925" y="649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Monday</a:t>
            </a:r>
            <a:r>
              <a:rPr lang="en" sz="2500"/>
              <a:t>:  HTML and CSS</a:t>
            </a:r>
            <a:br>
              <a:rPr lang="en" sz="2500"/>
            </a:br>
            <a:br>
              <a:rPr lang="en" sz="2500"/>
            </a:br>
            <a:r>
              <a:rPr b="1" lang="en" sz="2500"/>
              <a:t>Tuesday</a:t>
            </a:r>
            <a:r>
              <a:rPr lang="en" sz="2500"/>
              <a:t>: CSS Selectors</a:t>
            </a:r>
            <a:br>
              <a:rPr lang="en" sz="2500"/>
            </a:br>
            <a:br>
              <a:rPr lang="en" sz="2500"/>
            </a:br>
            <a:r>
              <a:rPr b="1" lang="en" sz="2500"/>
              <a:t>Wednesday</a:t>
            </a:r>
            <a:r>
              <a:rPr lang="en" sz="2500"/>
              <a:t>: CSS Grid/Flexbox/Mobile</a:t>
            </a:r>
            <a:br>
              <a:rPr lang="en" sz="2500"/>
            </a:br>
            <a:br>
              <a:rPr lang="en" sz="2500"/>
            </a:br>
            <a:r>
              <a:rPr b="1" lang="en" sz="2500"/>
              <a:t>Thursday</a:t>
            </a:r>
            <a:r>
              <a:rPr lang="en" sz="2500"/>
              <a:t>: TBD</a:t>
            </a:r>
            <a:br>
              <a:rPr lang="en" sz="2500"/>
            </a:br>
            <a:br>
              <a:rPr lang="en" sz="2500"/>
            </a:br>
            <a:r>
              <a:rPr b="1" lang="en" sz="2500"/>
              <a:t>Friday</a:t>
            </a:r>
            <a:r>
              <a:rPr lang="en" sz="2500"/>
              <a:t>:  TBD</a:t>
            </a:r>
            <a:br>
              <a:rPr lang="en" sz="2500"/>
            </a:br>
            <a:r>
              <a:rPr lang="en" sz="2500"/>
              <a:t> </a:t>
            </a:r>
            <a:endParaRPr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(Cascading Style Sheet)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CSS defines presentation for an HTML document.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CSS Rule format: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selector </a:t>
            </a:r>
            <a:r>
              <a:rPr b="1" lang="en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 {</a:t>
            </a:r>
            <a:br>
              <a:rPr b="1" lang="en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rule</a:t>
            </a:r>
            <a:r>
              <a:rPr b="1" lang="en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1" lang="en" sz="14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b="1" lang="en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br>
              <a:rPr b="1" lang="en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40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1" sz="140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8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img </a:t>
            </a:r>
            <a:r>
              <a:rPr b="1" lang="en" sz="14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1" lang="en" sz="14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4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b="1" lang="en" sz="1400">
                <a:solidFill>
                  <a:srgbClr val="00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b="1" lang="en" sz="14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1400">
                <a:solidFill>
                  <a:srgbClr val="FF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200px</a:t>
            </a:r>
            <a:r>
              <a:rPr b="1" lang="en" sz="14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4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8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4045325" y="3059200"/>
            <a:ext cx="4885800" cy="16584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Adding a CSS file to an HTML file.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file named styles.css: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&lt;link rel=”stylesheet” href=”styles.css” /&gt;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CSS LOCATION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1165300" y="1185425"/>
            <a:ext cx="699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inline on any element with a </a:t>
            </a:r>
            <a:r>
              <a:rPr lang="en" sz="1800">
                <a:solidFill>
                  <a:srgbClr val="172B4D"/>
                </a:solidFill>
                <a:highlight>
                  <a:srgbClr val="F4F5F7"/>
                </a:highlight>
                <a:latin typeface="Proxima Nova"/>
                <a:ea typeface="Proxima Nova"/>
                <a:cs typeface="Proxima Nova"/>
                <a:sym typeface="Proxima Nova"/>
              </a:rPr>
              <a:t>style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attribute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Proxima Nova"/>
              <a:buChar char="○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Don’t do this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within the document under a </a:t>
            </a:r>
            <a:r>
              <a:rPr lang="en" sz="1800">
                <a:solidFill>
                  <a:srgbClr val="172B4D"/>
                </a:solidFill>
                <a:highlight>
                  <a:srgbClr val="F4F5F7"/>
                </a:highlight>
                <a:latin typeface="Proxima Nova"/>
                <a:ea typeface="Proxima Nova"/>
                <a:cs typeface="Proxima Nova"/>
                <a:sym typeface="Proxima Nova"/>
              </a:rPr>
              <a:t>&lt;style&gt;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element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Proxima Nova"/>
              <a:buChar char="○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You can do this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through an external document reference with a </a:t>
            </a:r>
            <a:r>
              <a:rPr lang="en" sz="1800">
                <a:solidFill>
                  <a:srgbClr val="172B4D"/>
                </a:solidFill>
                <a:highlight>
                  <a:srgbClr val="F4F5F7"/>
                </a:highlight>
                <a:latin typeface="Proxima Nova"/>
                <a:ea typeface="Proxima Nova"/>
                <a:cs typeface="Proxima Nova"/>
                <a:sym typeface="Proxima Nova"/>
              </a:rPr>
              <a:t>&lt;link href=&gt;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element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Proxima Nova"/>
              <a:buChar char="○"/>
            </a:pP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Almost 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always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do this</a:t>
            </a:r>
            <a:endParaRPr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CSS STRUCTURE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(for &lt;style&gt; or file)</a:t>
            </a:r>
            <a:endParaRPr sz="24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 rotWithShape="1">
          <a:blip r:embed="rId4">
            <a:alphaModFix/>
          </a:blip>
          <a:srcRect b="6854" l="0" r="61544" t="4587"/>
          <a:stretch/>
        </p:blipFill>
        <p:spPr>
          <a:xfrm>
            <a:off x="1730625" y="1683850"/>
            <a:ext cx="5817199" cy="22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CSS STRUCTURE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 rotWithShape="1">
          <a:blip r:embed="rId4">
            <a:alphaModFix/>
          </a:blip>
          <a:srcRect b="6854" l="0" r="61544" t="4587"/>
          <a:stretch/>
        </p:blipFill>
        <p:spPr>
          <a:xfrm>
            <a:off x="1730625" y="1683850"/>
            <a:ext cx="5817199" cy="22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2638950" y="2101275"/>
            <a:ext cx="389100" cy="34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 txBox="1"/>
          <p:nvPr/>
        </p:nvSpPr>
        <p:spPr>
          <a:xfrm>
            <a:off x="1917325" y="14823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Selector</a:t>
            </a:r>
            <a:endParaRPr b="1" sz="24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CSS STRUCTURE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 rotWithShape="1">
          <a:blip r:embed="rId4">
            <a:alphaModFix/>
          </a:blip>
          <a:srcRect b="6854" l="0" r="61544" t="4587"/>
          <a:stretch/>
        </p:blipFill>
        <p:spPr>
          <a:xfrm>
            <a:off x="1730625" y="1683850"/>
            <a:ext cx="5817199" cy="22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/>
          <p:nvPr/>
        </p:nvSpPr>
        <p:spPr>
          <a:xfrm>
            <a:off x="3056375" y="2497450"/>
            <a:ext cx="4252200" cy="7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3636550" y="184837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Rules</a:t>
            </a:r>
            <a:endParaRPr b="1" sz="24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CSS STRUCTURE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 rotWithShape="1">
          <a:blip r:embed="rId4">
            <a:alphaModFix/>
          </a:blip>
          <a:srcRect b="6854" l="0" r="61544" t="4587"/>
          <a:stretch/>
        </p:blipFill>
        <p:spPr>
          <a:xfrm>
            <a:off x="1730625" y="1683850"/>
            <a:ext cx="5817199" cy="22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/>
          <p:nvPr/>
        </p:nvSpPr>
        <p:spPr>
          <a:xfrm>
            <a:off x="3056375" y="2497450"/>
            <a:ext cx="1195800" cy="38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4386475" y="2497450"/>
            <a:ext cx="1563600" cy="3822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700" y="531900"/>
            <a:ext cx="5758600" cy="17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TYPES OF SELECTORS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38"/>
          <p:cNvGraphicFramePr/>
          <p:nvPr/>
        </p:nvGraphicFramePr>
        <p:xfrm>
          <a:off x="1019725" y="242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{789FCB70-04CD-42DC-BF18-ACFA4B982BAC}</a:tableStyleId>
              </a:tblPr>
              <a:tblGrid>
                <a:gridCol w="2037475"/>
                <a:gridCol w="2788525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00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highlight>
                            <a:srgbClr val="00FFFF"/>
                          </a:highlight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In HTML</a:t>
                      </a:r>
                      <a:endParaRPr>
                        <a:highlight>
                          <a:srgbClr val="00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00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&lt;a&gt;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&lt;a class=”red-text-anchor”&gt;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 &lt;a id=”idname”&gt;</a:t>
                      </a:r>
                      <a:endParaRPr>
                        <a:solidFill>
                          <a:srgbClr val="434343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highlight>
                            <a:srgbClr val="00FFFF"/>
                          </a:highlight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In CSS</a:t>
                      </a:r>
                      <a:endParaRPr>
                        <a:highlight>
                          <a:srgbClr val="00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a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.red-text-anchor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#</a:t>
                      </a:r>
                      <a:r>
                        <a:rPr lang="en">
                          <a:solidFill>
                            <a:srgbClr val="434343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idname {</a:t>
                      </a:r>
                      <a:br>
                        <a:rPr lang="en">
                          <a:solidFill>
                            <a:srgbClr val="434343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</a:br>
                      <a:r>
                        <a:rPr lang="en">
                          <a:solidFill>
                            <a:srgbClr val="434343"/>
                          </a:solidFill>
                          <a:latin typeface="Proxima Nova Extrabold"/>
                          <a:ea typeface="Proxima Nova Extrabold"/>
                          <a:cs typeface="Proxima Nova Extrabold"/>
                          <a:sym typeface="Proxima Nova Extrabold"/>
                        </a:rPr>
                        <a:t>}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/>
        </p:nvSpPr>
        <p:spPr>
          <a:xfrm>
            <a:off x="0" y="365425"/>
            <a:ext cx="91440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CHROME DEV TOOLS &amp; CSS / HTML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350" y="914150"/>
            <a:ext cx="6593299" cy="357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525" y="2446150"/>
            <a:ext cx="1678176" cy="9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725" y="2844125"/>
            <a:ext cx="431026" cy="2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450" y="2954075"/>
            <a:ext cx="97426" cy="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SPECIFICITY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/>
        </p:nvSpPr>
        <p:spPr>
          <a:xfrm>
            <a:off x="1165300" y="1185425"/>
            <a:ext cx="699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1098600"/>
            <a:ext cx="5429250" cy="329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40"/>
          <p:cNvCxnSpPr/>
          <p:nvPr/>
        </p:nvCxnSpPr>
        <p:spPr>
          <a:xfrm>
            <a:off x="2124000" y="1842775"/>
            <a:ext cx="947400" cy="1324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/>
        </p:nvSpPr>
        <p:spPr>
          <a:xfrm>
            <a:off x="1119475" y="584650"/>
            <a:ext cx="70395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Fonts are your friends</a:t>
            </a:r>
            <a:endParaRPr sz="24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 Extrabold"/>
              <a:buChar char="●"/>
            </a:pPr>
            <a:r>
              <a:rPr lang="en" sz="1800" u="sng">
                <a:solidFill>
                  <a:schemeClr val="hlink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  <a:hlinkClick r:id="rId3"/>
              </a:rPr>
              <a:t>https://www.w3schools.com/css/css_font.asp</a:t>
            </a:r>
            <a:endParaRPr sz="1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 Extrabold"/>
              <a:buChar char="●"/>
            </a:pPr>
            <a:r>
              <a:rPr lang="en" sz="1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Browser provides a default font</a:t>
            </a:r>
            <a:endParaRPr sz="1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 Extrabold"/>
              <a:buChar char="●"/>
            </a:pPr>
            <a:r>
              <a:rPr lang="en" sz="1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Set the font in css for all or part of the page</a:t>
            </a:r>
            <a:endParaRPr sz="1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 Extrabold"/>
              <a:buChar char="●"/>
            </a:pPr>
            <a:r>
              <a:rPr lang="en" sz="1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Browser may not provide all fonts, so provide a fallback or two</a:t>
            </a:r>
            <a:endParaRPr sz="1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 Extrabold"/>
              <a:buChar char="●"/>
            </a:pPr>
            <a:r>
              <a:rPr lang="en" sz="1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Web-safe fonts</a:t>
            </a:r>
            <a:endParaRPr sz="1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275" name="Google Shape;2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5087150" y="334379"/>
            <a:ext cx="38922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sz="3600"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138300" y="1069075"/>
            <a:ext cx="38922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HTML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Semantic HTML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CSS 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Intro to selectors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Specificity and order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Fonts and colors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CAPSTONE DEMOS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75" y="1438218"/>
            <a:ext cx="4297750" cy="2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/>
        </p:nvSpPr>
        <p:spPr>
          <a:xfrm>
            <a:off x="1110100" y="112535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CHEAT SHEETS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</a:br>
            <a:endParaRPr sz="12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https://htmlcheatsheet.com/</a:t>
            </a:r>
            <a:endParaRPr sz="15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https://htmlcheatsheet.com/css/</a:t>
            </a:r>
            <a:endParaRPr sz="15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  <a:hlinkClick r:id="rId5"/>
              </a:rPr>
              <a:t>https://www.w3schools.com/</a:t>
            </a:r>
            <a:endParaRPr sz="15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281" name="Google Shape;28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43" y="1147375"/>
            <a:ext cx="5505706" cy="32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1891000" y="4516775"/>
            <a:ext cx="1426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4225025" y="4503025"/>
            <a:ext cx="13290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6007950" y="4516775"/>
            <a:ext cx="2064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75" y="1301800"/>
            <a:ext cx="2279603" cy="14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245200" y="2886575"/>
            <a:ext cx="1415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HTML/CSS/JS</a:t>
            </a:r>
            <a:endParaRPr/>
          </a:p>
        </p:txBody>
      </p:sp>
      <p:cxnSp>
        <p:nvCxnSpPr>
          <p:cNvPr id="83" name="Google Shape;83;p17"/>
          <p:cNvCxnSpPr/>
          <p:nvPr/>
        </p:nvCxnSpPr>
        <p:spPr>
          <a:xfrm flipH="1" rot="10800000">
            <a:off x="3296925" y="1853575"/>
            <a:ext cx="14646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7"/>
          <p:cNvCxnSpPr/>
          <p:nvPr/>
        </p:nvCxnSpPr>
        <p:spPr>
          <a:xfrm flipH="1">
            <a:off x="3289925" y="1966850"/>
            <a:ext cx="14220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175" y="9660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3367600" y="1039950"/>
            <a:ext cx="1556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services (for back end application data)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875" y="2759550"/>
            <a:ext cx="1755900" cy="196296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855650" y="3261575"/>
            <a:ext cx="905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HTML/CSS / JS</a:t>
            </a:r>
            <a:endParaRPr sz="1000"/>
          </a:p>
        </p:txBody>
      </p:sp>
      <p:cxnSp>
        <p:nvCxnSpPr>
          <p:cNvPr id="89" name="Google Shape;89;p17"/>
          <p:cNvCxnSpPr/>
          <p:nvPr/>
        </p:nvCxnSpPr>
        <p:spPr>
          <a:xfrm flipH="1" rot="10800000">
            <a:off x="3349900" y="2497550"/>
            <a:ext cx="14682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7"/>
          <p:cNvCxnSpPr/>
          <p:nvPr/>
        </p:nvCxnSpPr>
        <p:spPr>
          <a:xfrm rot="10800000">
            <a:off x="3353625" y="2716750"/>
            <a:ext cx="14079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7"/>
          <p:cNvSpPr txBox="1"/>
          <p:nvPr/>
        </p:nvSpPr>
        <p:spPr>
          <a:xfrm>
            <a:off x="3420725" y="2812250"/>
            <a:ext cx="1160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GET/POST</a:t>
            </a:r>
            <a:br>
              <a:rPr lang="en"/>
            </a:br>
            <a:r>
              <a:rPr lang="en" sz="1000"/>
              <a:t>(images, html/css/js files)</a:t>
            </a:r>
            <a:endParaRPr sz="10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025" y="3905375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6788600" y="4161775"/>
            <a:ext cx="10398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Application</a:t>
            </a:r>
            <a:endParaRPr sz="1300"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28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Full Stack Application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1103700" y="4577500"/>
            <a:ext cx="1712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5242550" y="4595200"/>
            <a:ext cx="1160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835375" y="1788450"/>
            <a:ext cx="74586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roxima Nova"/>
                <a:ea typeface="Proxima Nova"/>
                <a:cs typeface="Proxima Nova"/>
                <a:sym typeface="Proxima Nova"/>
              </a:rPr>
              <a:t>HTML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32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974700"/>
            <a:ext cx="8520600" cy="24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80000"/>
                </a:solidFill>
              </a:rPr>
              <a:t>H</a:t>
            </a:r>
            <a:r>
              <a:rPr lang="en" sz="2100">
                <a:solidFill>
                  <a:srgbClr val="980000"/>
                </a:solidFill>
              </a:rPr>
              <a:t>yper</a:t>
            </a:r>
            <a:r>
              <a:rPr b="1" lang="en" sz="2100">
                <a:solidFill>
                  <a:srgbClr val="980000"/>
                </a:solidFill>
              </a:rPr>
              <a:t>T</a:t>
            </a:r>
            <a:r>
              <a:rPr lang="en" sz="2100">
                <a:solidFill>
                  <a:srgbClr val="980000"/>
                </a:solidFill>
              </a:rPr>
              <a:t>ext </a:t>
            </a:r>
            <a:r>
              <a:rPr b="1" lang="en" sz="2100">
                <a:solidFill>
                  <a:srgbClr val="9900FF"/>
                </a:solidFill>
              </a:rPr>
              <a:t>M</a:t>
            </a:r>
            <a:r>
              <a:rPr lang="en" sz="2100">
                <a:solidFill>
                  <a:srgbClr val="9900FF"/>
                </a:solidFill>
              </a:rPr>
              <a:t>arkup </a:t>
            </a:r>
            <a:r>
              <a:rPr b="1" lang="en" sz="2100">
                <a:solidFill>
                  <a:srgbClr val="9900FF"/>
                </a:solidFill>
              </a:rPr>
              <a:t>L</a:t>
            </a:r>
            <a:r>
              <a:rPr lang="en" sz="2100">
                <a:solidFill>
                  <a:srgbClr val="9900FF"/>
                </a:solidFill>
              </a:rPr>
              <a:t>anguage</a:t>
            </a:r>
            <a:endParaRPr sz="2100">
              <a:solidFill>
                <a:srgbClr val="9900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 is the standard markup language for Web Pages.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HTML defines the structure of a web page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 defines a document that will be displayed by a web browser.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 uses &lt;&gt; </a:t>
            </a:r>
            <a:r>
              <a:rPr b="1" i="1" lang="en"/>
              <a:t>tags</a:t>
            </a:r>
            <a:r>
              <a:rPr lang="en"/>
              <a:t> to represent </a:t>
            </a:r>
            <a:r>
              <a:rPr b="1" i="1" lang="en"/>
              <a:t>elements</a:t>
            </a:r>
            <a:r>
              <a:rPr lang="en"/>
              <a:t> that are the building blocks for a web page.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6666150" y="3532000"/>
            <a:ext cx="2196600" cy="14349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HTTP</a:t>
            </a:r>
            <a:r>
              <a:rPr lang="en"/>
              <a:t> or </a:t>
            </a:r>
            <a:r>
              <a:rPr b="1" lang="en">
                <a:solidFill>
                  <a:srgbClr val="980000"/>
                </a:solidFill>
              </a:rPr>
              <a:t>H</a:t>
            </a:r>
            <a:r>
              <a:rPr lang="en">
                <a:solidFill>
                  <a:srgbClr val="980000"/>
                </a:solidFill>
              </a:rPr>
              <a:t>yper</a:t>
            </a:r>
            <a:r>
              <a:rPr b="1" lang="en">
                <a:solidFill>
                  <a:srgbClr val="980000"/>
                </a:solidFill>
              </a:rPr>
              <a:t>T</a:t>
            </a:r>
            <a:r>
              <a:rPr lang="en">
                <a:solidFill>
                  <a:srgbClr val="980000"/>
                </a:solidFill>
              </a:rPr>
              <a:t>ext</a:t>
            </a:r>
            <a:r>
              <a:rPr lang="en"/>
              <a:t> </a:t>
            </a:r>
            <a:r>
              <a:rPr b="1" lang="en"/>
              <a:t>T</a:t>
            </a:r>
            <a:r>
              <a:rPr lang="en"/>
              <a:t>ransfer </a:t>
            </a:r>
            <a:r>
              <a:rPr b="1" lang="en"/>
              <a:t>P</a:t>
            </a:r>
            <a:r>
              <a:rPr lang="en"/>
              <a:t>rotocol.  HTTP is the primary protocol used to transfer HTML documents on the web.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2694225" y="3532000"/>
            <a:ext cx="3786000" cy="143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 sz="1500">
                <a:solidFill>
                  <a:srgbClr val="9900FF"/>
                </a:solidFill>
              </a:rPr>
              <a:t>M</a:t>
            </a:r>
            <a:r>
              <a:rPr lang="en" sz="1500">
                <a:solidFill>
                  <a:srgbClr val="9900FF"/>
                </a:solidFill>
              </a:rPr>
              <a:t>arkup </a:t>
            </a:r>
            <a:r>
              <a:rPr b="1" lang="en" sz="1500">
                <a:solidFill>
                  <a:srgbClr val="9900FF"/>
                </a:solidFill>
              </a:rPr>
              <a:t>L</a:t>
            </a:r>
            <a:r>
              <a:rPr lang="en" sz="1500">
                <a:solidFill>
                  <a:srgbClr val="9900FF"/>
                </a:solidFill>
              </a:rPr>
              <a:t>anguage</a:t>
            </a:r>
            <a:r>
              <a:rPr lang="en"/>
              <a:t> is a system for annotating a document in a way that syntactically distinguishes how to display the document and the content.  When displayed Markup Language is not shown, instead it defines how to format the content.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11700" y="3532000"/>
            <a:ext cx="2196600" cy="143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80000"/>
                </a:solidFill>
              </a:rPr>
              <a:t>H</a:t>
            </a:r>
            <a:r>
              <a:rPr lang="en" sz="1500">
                <a:solidFill>
                  <a:srgbClr val="980000"/>
                </a:solidFill>
              </a:rPr>
              <a:t>yper</a:t>
            </a:r>
            <a:r>
              <a:rPr b="1" lang="en" sz="1500">
                <a:solidFill>
                  <a:srgbClr val="980000"/>
                </a:solidFill>
              </a:rPr>
              <a:t>T</a:t>
            </a:r>
            <a:r>
              <a:rPr lang="en" sz="1500">
                <a:solidFill>
                  <a:srgbClr val="980000"/>
                </a:solidFill>
              </a:rPr>
              <a:t>ext</a:t>
            </a:r>
            <a:r>
              <a:rPr lang="en"/>
              <a:t> is text displayed by a device that has references (links) to other text that the reader can immediately access.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1119475" y="151800"/>
            <a:ext cx="7039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HTML DOCUMENTS</a:t>
            </a:r>
            <a:endParaRPr sz="4800">
              <a:solidFill>
                <a:srgbClr val="43434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descr="tagline.png"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4768850"/>
            <a:ext cx="2657676" cy="2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051" y="1324900"/>
            <a:ext cx="3243893" cy="28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25" y="162550"/>
            <a:ext cx="6952949" cy="43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396425" y="4645425"/>
            <a:ext cx="8030400" cy="396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Only the content inside the &lt;body&gt; section (the white area above) is displayed in a browser.</a:t>
            </a:r>
            <a:endParaRPr b="1"/>
          </a:p>
        </p:txBody>
      </p:sp>
      <p:sp>
        <p:nvSpPr>
          <p:cNvPr id="124" name="Google Shape;124;p21"/>
          <p:cNvSpPr txBox="1"/>
          <p:nvPr/>
        </p:nvSpPr>
        <p:spPr>
          <a:xfrm>
            <a:off x="7339150" y="162550"/>
            <a:ext cx="16365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HTML document must start with the Document Type Declaration.(not shown - </a:t>
            </a:r>
            <a:r>
              <a:rPr lang="en" sz="115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r>
              <a:rPr lang="en"/>
              <a:t>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HTML document begins with &lt;html&gt; and ends with &lt;/html&gt;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visible part of the document is between the &lt;body&gt; and &lt;/body&gt;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